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66" r:id="rId5"/>
    <p:sldId id="267" r:id="rId6"/>
    <p:sldId id="268" r:id="rId7"/>
    <p:sldId id="269" r:id="rId8"/>
    <p:sldId id="280" r:id="rId9"/>
    <p:sldId id="270" r:id="rId10"/>
    <p:sldId id="271" r:id="rId11"/>
    <p:sldId id="272" r:id="rId12"/>
    <p:sldId id="281" r:id="rId13"/>
    <p:sldId id="277" r:id="rId14"/>
    <p:sldId id="28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1" d="100"/>
          <a:sy n="81" d="100"/>
        </p:scale>
        <p:origin x="754" y="5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5/26/2023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5/26/2023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5/26/2023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5/26/2023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5/26/2023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5/26/2023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5/26/2023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5/26/2023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5/26/2023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5/26/2023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5/26/2023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5/26/2023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5/26/2023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276047" y="587828"/>
            <a:ext cx="11723914" cy="4229269"/>
          </a:xfrm>
        </p:spPr>
        <p:txBody>
          <a:bodyPr>
            <a:normAutofit/>
          </a:bodyPr>
          <a:lstStyle/>
          <a:p>
            <a:br>
              <a:rPr lang="en-US" sz="3600" dirty="0">
                <a:solidFill>
                  <a:srgbClr val="FFFFFF"/>
                </a:solidFill>
                <a:latin typeface="Times New Roman" panose="02020603050405020304" pitchFamily="18" charset="0"/>
                <a:cs typeface="Times New Roman" panose="02020603050405020304" pitchFamily="18" charset="0"/>
              </a:rPr>
            </a:br>
            <a:r>
              <a:rPr lang="en-US" sz="2400" b="1" dirty="0">
                <a:solidFill>
                  <a:srgbClr val="FFFFFF"/>
                </a:solidFill>
                <a:latin typeface="Times New Roman" panose="02020603050405020304" pitchFamily="18" charset="0"/>
                <a:cs typeface="Times New Roman" panose="02020603050405020304" pitchFamily="18" charset="0"/>
              </a:rPr>
              <a:t>Title</a:t>
            </a:r>
            <a:r>
              <a:rPr lang="en-US" sz="2400" dirty="0">
                <a:solidFill>
                  <a:srgbClr val="FFFFFF"/>
                </a:solidFill>
                <a:latin typeface="Times New Roman" panose="02020603050405020304" pitchFamily="18" charset="0"/>
                <a:cs typeface="Times New Roman" panose="02020603050405020304" pitchFamily="18" charset="0"/>
              </a:rPr>
              <a:t> – Automated Subjective Answer Evaluation Using Machine Learning</a:t>
            </a:r>
            <a:br>
              <a:rPr lang="en-US" sz="2000" dirty="0">
                <a:solidFill>
                  <a:srgbClr val="FFFFFF"/>
                </a:solidFill>
                <a:latin typeface="Times New Roman" panose="02020603050405020304" pitchFamily="18" charset="0"/>
                <a:cs typeface="Times New Roman" panose="02020603050405020304" pitchFamily="18" charset="0"/>
              </a:rPr>
            </a:br>
            <a:br>
              <a:rPr lang="en-US" sz="3600" dirty="0">
                <a:solidFill>
                  <a:srgbClr val="FFFFFF"/>
                </a:solidFill>
                <a:latin typeface="Times New Roman" panose="02020603050405020304" pitchFamily="18" charset="0"/>
                <a:cs typeface="Times New Roman" panose="02020603050405020304" pitchFamily="18" charset="0"/>
              </a:rPr>
            </a:br>
            <a:br>
              <a:rPr lang="en-US" sz="3600" dirty="0">
                <a:solidFill>
                  <a:srgbClr val="FFFFFF"/>
                </a:solidFill>
                <a:latin typeface="Times New Roman" panose="02020603050405020304" pitchFamily="18" charset="0"/>
                <a:cs typeface="Times New Roman" panose="02020603050405020304" pitchFamily="18" charset="0"/>
              </a:rPr>
            </a:br>
            <a:br>
              <a:rPr lang="en-US" sz="3600" dirty="0">
                <a:solidFill>
                  <a:srgbClr val="FFFFFF"/>
                </a:solidFill>
                <a:latin typeface="Times New Roman" panose="02020603050405020304" pitchFamily="18" charset="0"/>
                <a:cs typeface="Times New Roman" panose="02020603050405020304" pitchFamily="18" charset="0"/>
              </a:rPr>
            </a:br>
            <a:br>
              <a:rPr lang="en-US" sz="3600" dirty="0">
                <a:solidFill>
                  <a:srgbClr val="FFFFFF"/>
                </a:solidFill>
                <a:latin typeface="Times New Roman" panose="02020603050405020304" pitchFamily="18" charset="0"/>
                <a:cs typeface="Times New Roman" panose="02020603050405020304" pitchFamily="18" charset="0"/>
              </a:rPr>
            </a:br>
            <a:endParaRPr lang="en-US" sz="3600" dirty="0">
              <a:solidFill>
                <a:srgbClr val="FFFFFF"/>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144332" y="4166755"/>
            <a:ext cx="5595252" cy="1460525"/>
          </a:xfrm>
        </p:spPr>
        <p:txBody>
          <a:bodyPr>
            <a:noAutofit/>
          </a:bodyPr>
          <a:lstStyle/>
          <a:p>
            <a:pPr>
              <a:spcAft>
                <a:spcPts val="600"/>
              </a:spcAft>
            </a:pPr>
            <a:r>
              <a:rPr lang="en-US" sz="2000" i="1" dirty="0">
                <a:solidFill>
                  <a:srgbClr val="FFFFFF"/>
                </a:solidFill>
                <a:latin typeface="Times New Roman" panose="02020603050405020304" pitchFamily="18" charset="0"/>
                <a:cs typeface="Times New Roman" panose="02020603050405020304" pitchFamily="18" charset="0"/>
              </a:rPr>
              <a:t>From KIET Group Of Institutions, Delhi-NCR, Ghaziabad-Meerut Road, Ghaziabad-201206 </a:t>
            </a:r>
          </a:p>
          <a:p>
            <a:pPr>
              <a:spcAft>
                <a:spcPts val="600"/>
              </a:spcAft>
            </a:pPr>
            <a:endParaRPr lang="en-US" sz="2000" i="1" dirty="0">
              <a:solidFill>
                <a:srgbClr val="FFFFFF"/>
              </a:solidFill>
              <a:latin typeface="Times New Roman" panose="02020603050405020304" pitchFamily="18" charset="0"/>
              <a:cs typeface="Times New Roman" panose="02020603050405020304" pitchFamily="18" charset="0"/>
            </a:endParaRPr>
          </a:p>
          <a:p>
            <a:pPr>
              <a:spcAft>
                <a:spcPts val="600"/>
              </a:spcAft>
            </a:pPr>
            <a:r>
              <a:rPr lang="en-US" sz="2000" i="1" dirty="0">
                <a:solidFill>
                  <a:srgbClr val="FFFFFF"/>
                </a:solidFill>
                <a:latin typeface="Times New Roman" panose="02020603050405020304" pitchFamily="18" charset="0"/>
                <a:cs typeface="Times New Roman" panose="02020603050405020304" pitchFamily="18" charset="0"/>
              </a:rPr>
              <a:t>Submitted By- </a:t>
            </a:r>
          </a:p>
          <a:p>
            <a:pPr>
              <a:spcAft>
                <a:spcPts val="600"/>
              </a:spcAft>
            </a:pPr>
            <a:r>
              <a:rPr lang="en-US" sz="2000" i="1" dirty="0">
                <a:solidFill>
                  <a:srgbClr val="FFFFFF"/>
                </a:solidFill>
                <a:latin typeface="Times New Roman" panose="02020603050405020304" pitchFamily="18" charset="0"/>
                <a:cs typeface="Times New Roman" panose="02020603050405020304" pitchFamily="18" charset="0"/>
              </a:rPr>
              <a:t>Ishika Aggarwal, Pallav Gautam, Gaurav Parashar</a:t>
            </a:r>
          </a:p>
          <a:p>
            <a:pPr algn="l">
              <a:spcAft>
                <a:spcPts val="600"/>
              </a:spcAft>
            </a:pPr>
            <a:endParaRPr lang="en-US" sz="1600"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6FB69-1086-1777-5D67-A4E861755DE8}"/>
              </a:ext>
            </a:extLst>
          </p:cNvPr>
          <p:cNvSpPr>
            <a:spLocks noGrp="1"/>
          </p:cNvSpPr>
          <p:nvPr>
            <p:ph type="title"/>
          </p:nvPr>
        </p:nvSpPr>
        <p:spPr/>
        <p:txBody>
          <a:bodyPr/>
          <a:lstStyle/>
          <a:p>
            <a:pPr algn="ctr"/>
            <a:r>
              <a:rPr lang="en-IN" dirty="0"/>
              <a:t>Results and Discussion</a:t>
            </a:r>
          </a:p>
        </p:txBody>
      </p:sp>
      <p:sp>
        <p:nvSpPr>
          <p:cNvPr id="3" name="Content Placeholder 2">
            <a:extLst>
              <a:ext uri="{FF2B5EF4-FFF2-40B4-BE49-F238E27FC236}">
                <a16:creationId xmlns:a16="http://schemas.microsoft.com/office/drawing/2014/main" id="{CE69B6DC-0CDE-ED40-295D-51A724866877}"/>
              </a:ext>
            </a:extLst>
          </p:cNvPr>
          <p:cNvSpPr>
            <a:spLocks noGrp="1"/>
          </p:cNvSpPr>
          <p:nvPr>
            <p:ph idx="1"/>
          </p:nvPr>
        </p:nvSpPr>
        <p:spPr>
          <a:xfrm>
            <a:off x="1371600" y="1910443"/>
            <a:ext cx="9601200" cy="4376058"/>
          </a:xfrm>
        </p:spPr>
        <p:txBody>
          <a:bodyPr>
            <a:normAutofit lnSpcReduction="10000"/>
          </a:bodyPr>
          <a:lstStyle/>
          <a:p>
            <a:r>
              <a:rPr lang="en-US" dirty="0"/>
              <a:t>Division of classes in ranges and allocating Marks : To allocate the marks after calculating the cosine similarity, Classes are made based on the ranges on a scale of 0 to 9. These classes tell us the category of answer that whether it is Good, Very Good or Excellent</a:t>
            </a:r>
            <a:r>
              <a:rPr lang="en-IN" dirty="0"/>
              <a:t>.</a:t>
            </a:r>
          </a:p>
          <a:p>
            <a:r>
              <a:rPr lang="en-US" dirty="0"/>
              <a:t>Calculation of Cosine similarity: Using the proposed system, cosine similarity is obtained using the data set from various students. The Cosine similarity is calculated between two tokenized texts. Approximate marks or score is given based on the comparison made between the student’s answer and the actual answer. Cosine similarity is always found in the range [-1,1].</a:t>
            </a:r>
          </a:p>
          <a:p>
            <a:r>
              <a:rPr lang="en-US" dirty="0"/>
              <a:t>Comparison between Human Evaluation and Proposed System: In this proposed system, we first show the result obtained by the algorithm developed using the tools and technology. After that, we also evaluated the student’s responses manually with the help of teachers in order to check the consistency of the result. This step plays an important role in checking the accuracy of the proposed system.</a:t>
            </a:r>
          </a:p>
          <a:p>
            <a:endParaRPr lang="en-IN" dirty="0"/>
          </a:p>
          <a:p>
            <a:endParaRPr lang="en-IN" dirty="0"/>
          </a:p>
          <a:p>
            <a:endParaRPr lang="en-IN" dirty="0"/>
          </a:p>
        </p:txBody>
      </p:sp>
    </p:spTree>
    <p:extLst>
      <p:ext uri="{BB962C8B-B14F-4D97-AF65-F5344CB8AC3E}">
        <p14:creationId xmlns:p14="http://schemas.microsoft.com/office/powerpoint/2010/main" val="27338060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16379-D9E6-C067-3C6F-10F331E8A3AC}"/>
              </a:ext>
            </a:extLst>
          </p:cNvPr>
          <p:cNvSpPr>
            <a:spLocks noGrp="1"/>
          </p:cNvSpPr>
          <p:nvPr>
            <p:ph type="title"/>
          </p:nvPr>
        </p:nvSpPr>
        <p:spPr/>
        <p:txBody>
          <a:bodyPr/>
          <a:lstStyle/>
          <a:p>
            <a:pPr algn="ctr"/>
            <a:r>
              <a:rPr lang="en-IN" i="1" dirty="0"/>
              <a:t>Thank You</a:t>
            </a:r>
          </a:p>
        </p:txBody>
      </p:sp>
    </p:spTree>
    <p:extLst>
      <p:ext uri="{BB962C8B-B14F-4D97-AF65-F5344CB8AC3E}">
        <p14:creationId xmlns:p14="http://schemas.microsoft.com/office/powerpoint/2010/main" val="4283809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6023D-70C0-C386-3773-9C57419DD0CC}"/>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Contents</a:t>
            </a:r>
            <a:endParaRPr lang="en-IN" dirty="0"/>
          </a:p>
        </p:txBody>
      </p:sp>
      <p:sp>
        <p:nvSpPr>
          <p:cNvPr id="3" name="Content Placeholder 2">
            <a:extLst>
              <a:ext uri="{FF2B5EF4-FFF2-40B4-BE49-F238E27FC236}">
                <a16:creationId xmlns:a16="http://schemas.microsoft.com/office/drawing/2014/main" id="{D8EF173E-2F99-CF0F-5BAC-28915377AD77}"/>
              </a:ext>
            </a:extLst>
          </p:cNvPr>
          <p:cNvSpPr>
            <a:spLocks noGrp="1"/>
          </p:cNvSpPr>
          <p:nvPr>
            <p:ph idx="1"/>
          </p:nvPr>
        </p:nvSpPr>
        <p:spPr>
          <a:xfrm>
            <a:off x="1371600" y="2286000"/>
            <a:ext cx="9601200" cy="3646714"/>
          </a:xfrm>
        </p:spPr>
        <p:txBody>
          <a:bodyPr/>
          <a:lstStyle/>
          <a:p>
            <a:pPr>
              <a:buFont typeface="Arial" panose="020B0604020202020204" pitchFamily="34" charset="0"/>
              <a:buChar char="•"/>
            </a:pPr>
            <a:r>
              <a:rPr lang="en-IN" dirty="0"/>
              <a:t>Problem Statement</a:t>
            </a:r>
          </a:p>
          <a:p>
            <a:pPr>
              <a:buFont typeface="Arial" panose="020B0604020202020204" pitchFamily="34" charset="0"/>
              <a:buChar char="•"/>
            </a:pPr>
            <a:r>
              <a:rPr lang="en-IN" dirty="0"/>
              <a:t>Objective</a:t>
            </a:r>
          </a:p>
          <a:p>
            <a:pPr>
              <a:buFont typeface="Arial" panose="020B0604020202020204" pitchFamily="34" charset="0"/>
              <a:buChar char="•"/>
            </a:pPr>
            <a:r>
              <a:rPr lang="en-IN" dirty="0"/>
              <a:t>Introduction </a:t>
            </a:r>
          </a:p>
          <a:p>
            <a:pPr>
              <a:buFont typeface="Arial" panose="020B0604020202020204" pitchFamily="34" charset="0"/>
              <a:buChar char="•"/>
            </a:pPr>
            <a:r>
              <a:rPr lang="en-IN" dirty="0"/>
              <a:t>Literature Review</a:t>
            </a:r>
          </a:p>
          <a:p>
            <a:pPr>
              <a:buFont typeface="Arial" panose="020B0604020202020204" pitchFamily="34" charset="0"/>
              <a:buChar char="•"/>
            </a:pPr>
            <a:r>
              <a:rPr lang="en-IN" dirty="0"/>
              <a:t>Proposed Methodology</a:t>
            </a:r>
          </a:p>
          <a:p>
            <a:pPr>
              <a:buFont typeface="Arial" panose="020B0604020202020204" pitchFamily="34" charset="0"/>
              <a:buChar char="•"/>
            </a:pPr>
            <a:r>
              <a:rPr lang="en-IN" dirty="0"/>
              <a:t>Results and Discussions</a:t>
            </a:r>
          </a:p>
          <a:p>
            <a:pPr>
              <a:buFont typeface="Arial" panose="020B0604020202020204" pitchFamily="34" charset="0"/>
              <a:buChar char="•"/>
            </a:pPr>
            <a:r>
              <a:rPr lang="en-IN" dirty="0"/>
              <a:t>Conclusion </a:t>
            </a:r>
          </a:p>
        </p:txBody>
      </p:sp>
    </p:spTree>
    <p:extLst>
      <p:ext uri="{BB962C8B-B14F-4D97-AF65-F5344CB8AC3E}">
        <p14:creationId xmlns:p14="http://schemas.microsoft.com/office/powerpoint/2010/main" val="81298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A3F50-D879-48AA-9F08-1B9CBC15DCB6}"/>
              </a:ext>
            </a:extLst>
          </p:cNvPr>
          <p:cNvSpPr>
            <a:spLocks noGrp="1"/>
          </p:cNvSpPr>
          <p:nvPr>
            <p:ph type="title"/>
          </p:nvPr>
        </p:nvSpPr>
        <p:spPr/>
        <p:txBody>
          <a:bodyPr/>
          <a:lstStyle/>
          <a:p>
            <a:pPr algn="ctr"/>
            <a:r>
              <a:rPr lang="en-IN" dirty="0"/>
              <a:t>Problem Statement </a:t>
            </a:r>
          </a:p>
        </p:txBody>
      </p:sp>
      <p:sp>
        <p:nvSpPr>
          <p:cNvPr id="3" name="Content Placeholder 2">
            <a:extLst>
              <a:ext uri="{FF2B5EF4-FFF2-40B4-BE49-F238E27FC236}">
                <a16:creationId xmlns:a16="http://schemas.microsoft.com/office/drawing/2014/main" id="{2D814BB0-DD88-EB67-0876-CD80A7FC037C}"/>
              </a:ext>
            </a:extLst>
          </p:cNvPr>
          <p:cNvSpPr>
            <a:spLocks noGrp="1"/>
          </p:cNvSpPr>
          <p:nvPr>
            <p:ph idx="1"/>
          </p:nvPr>
        </p:nvSpPr>
        <p:spPr/>
        <p:txBody>
          <a:bodyPr/>
          <a:lstStyle/>
          <a:p>
            <a:pPr>
              <a:buFont typeface="Wingdings" panose="05000000000000000000" pitchFamily="2" charset="2"/>
              <a:buChar char="v"/>
            </a:pPr>
            <a:r>
              <a:rPr lang="en-IN" dirty="0"/>
              <a:t>Solving the most time-consuming problem in the education sector </a:t>
            </a:r>
          </a:p>
          <a:p>
            <a:pPr>
              <a:buFont typeface="Wingdings" panose="05000000000000000000" pitchFamily="2" charset="2"/>
              <a:buChar char="v"/>
            </a:pPr>
            <a:r>
              <a:rPr lang="en-IN" dirty="0"/>
              <a:t>Copy checking is the most time-consuming task taken by the teachers</a:t>
            </a:r>
          </a:p>
          <a:p>
            <a:pPr>
              <a:buFont typeface="Wingdings" panose="05000000000000000000" pitchFamily="2" charset="2"/>
              <a:buChar char="v"/>
            </a:pPr>
            <a:r>
              <a:rPr lang="en-IN" dirty="0"/>
              <a:t>Almost 50% of the time of the teachers is taken in subjective evaluation </a:t>
            </a:r>
          </a:p>
          <a:p>
            <a:pPr>
              <a:buFont typeface="Wingdings" panose="05000000000000000000" pitchFamily="2" charset="2"/>
              <a:buChar char="v"/>
            </a:pPr>
            <a:r>
              <a:rPr lang="en-IN" dirty="0"/>
              <a:t>This reduces human efforts and saves time with easy implementation</a:t>
            </a:r>
          </a:p>
          <a:p>
            <a:pPr>
              <a:buFont typeface="Wingdings" panose="05000000000000000000" pitchFamily="2" charset="2"/>
              <a:buChar char="v"/>
            </a:pPr>
            <a:r>
              <a:rPr lang="en-IN" dirty="0"/>
              <a:t>Less accuracy in manual evaluation</a:t>
            </a:r>
          </a:p>
          <a:p>
            <a:pPr>
              <a:buFont typeface="Wingdings" panose="05000000000000000000" pitchFamily="2" charset="2"/>
              <a:buChar char="v"/>
            </a:pPr>
            <a:endParaRPr lang="en-IN" dirty="0"/>
          </a:p>
        </p:txBody>
      </p:sp>
    </p:spTree>
    <p:extLst>
      <p:ext uri="{BB962C8B-B14F-4D97-AF65-F5344CB8AC3E}">
        <p14:creationId xmlns:p14="http://schemas.microsoft.com/office/powerpoint/2010/main" val="17642550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C99D0-09DA-CE80-E752-0B3D12838476}"/>
              </a:ext>
            </a:extLst>
          </p:cNvPr>
          <p:cNvSpPr>
            <a:spLocks noGrp="1"/>
          </p:cNvSpPr>
          <p:nvPr>
            <p:ph type="title"/>
          </p:nvPr>
        </p:nvSpPr>
        <p:spPr/>
        <p:txBody>
          <a:bodyPr/>
          <a:lstStyle/>
          <a:p>
            <a:pPr algn="ctr"/>
            <a:r>
              <a:rPr lang="en-IN" dirty="0"/>
              <a:t>Objective </a:t>
            </a:r>
          </a:p>
        </p:txBody>
      </p:sp>
      <p:sp>
        <p:nvSpPr>
          <p:cNvPr id="3" name="Content Placeholder 2">
            <a:extLst>
              <a:ext uri="{FF2B5EF4-FFF2-40B4-BE49-F238E27FC236}">
                <a16:creationId xmlns:a16="http://schemas.microsoft.com/office/drawing/2014/main" id="{501E1F24-6836-B727-0B25-B664E4FF41DA}"/>
              </a:ext>
            </a:extLst>
          </p:cNvPr>
          <p:cNvSpPr>
            <a:spLocks noGrp="1"/>
          </p:cNvSpPr>
          <p:nvPr>
            <p:ph idx="1"/>
          </p:nvPr>
        </p:nvSpPr>
        <p:spPr/>
        <p:txBody>
          <a:bodyPr/>
          <a:lstStyle/>
          <a:p>
            <a:r>
              <a:rPr lang="en-IN" dirty="0"/>
              <a:t>To provide a simple UI for evaluating subjective answers automatically</a:t>
            </a:r>
          </a:p>
          <a:p>
            <a:r>
              <a:rPr lang="en-IN" dirty="0"/>
              <a:t>The project uses a simple algorithm for the convenience of teachers.</a:t>
            </a:r>
          </a:p>
          <a:p>
            <a:r>
              <a:rPr lang="en-IN" dirty="0"/>
              <a:t> Unbiased and error-free evaluation of answer sheets.</a:t>
            </a:r>
          </a:p>
          <a:p>
            <a:endParaRPr lang="en-IN" dirty="0"/>
          </a:p>
        </p:txBody>
      </p:sp>
    </p:spTree>
    <p:extLst>
      <p:ext uri="{BB962C8B-B14F-4D97-AF65-F5344CB8AC3E}">
        <p14:creationId xmlns:p14="http://schemas.microsoft.com/office/powerpoint/2010/main" val="73443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15CDF-8468-D02E-2BD1-E389C765E4ED}"/>
              </a:ext>
            </a:extLst>
          </p:cNvPr>
          <p:cNvSpPr>
            <a:spLocks noGrp="1"/>
          </p:cNvSpPr>
          <p:nvPr>
            <p:ph type="title"/>
          </p:nvPr>
        </p:nvSpPr>
        <p:spPr/>
        <p:txBody>
          <a:bodyPr/>
          <a:lstStyle/>
          <a:p>
            <a:pPr algn="ctr"/>
            <a:r>
              <a:rPr lang="en-IN" dirty="0"/>
              <a:t>Introduction</a:t>
            </a:r>
          </a:p>
        </p:txBody>
      </p:sp>
      <p:sp>
        <p:nvSpPr>
          <p:cNvPr id="3" name="Content Placeholder 2">
            <a:extLst>
              <a:ext uri="{FF2B5EF4-FFF2-40B4-BE49-F238E27FC236}">
                <a16:creationId xmlns:a16="http://schemas.microsoft.com/office/drawing/2014/main" id="{34DCE6ED-6847-EB79-33C5-A3D292EA4DC0}"/>
              </a:ext>
            </a:extLst>
          </p:cNvPr>
          <p:cNvSpPr>
            <a:spLocks noGrp="1"/>
          </p:cNvSpPr>
          <p:nvPr>
            <p:ph idx="1"/>
          </p:nvPr>
        </p:nvSpPr>
        <p:spPr>
          <a:xfrm>
            <a:off x="1371600" y="1915886"/>
            <a:ext cx="9601200" cy="3951514"/>
          </a:xfrm>
        </p:spPr>
        <p:txBody>
          <a:bodyPr>
            <a:normAutofit fontScale="92500" lnSpcReduction="10000"/>
          </a:bodyPr>
          <a:lstStyle/>
          <a:p>
            <a:r>
              <a:rPr lang="en-US" dirty="0"/>
              <a:t>Educational assessments are very important in the learning process for students. The evaluation and scoring is a tedious process that also takes most of the valuable time of professors. </a:t>
            </a:r>
          </a:p>
          <a:p>
            <a:r>
              <a:rPr lang="en-US" dirty="0"/>
              <a:t>In this work, we present a system where the answer sheets are evaluated automatically, Automatic Subjective Evaluator.</a:t>
            </a:r>
          </a:p>
          <a:p>
            <a:r>
              <a:rPr lang="en-US" dirty="0"/>
              <a:t>We used previous research to produce a solution where the evaluations can be done automatically and with precision and with the least error.</a:t>
            </a:r>
          </a:p>
          <a:p>
            <a:r>
              <a:rPr lang="en-US" dirty="0"/>
              <a:t>We assessed the problems of evaluators and reduced them to almost 90% saving them a huge amount of time</a:t>
            </a:r>
          </a:p>
          <a:p>
            <a:r>
              <a:rPr lang="en-US" dirty="0"/>
              <a:t>We converted handwritten notes to text and generated an engine that would take those answer texts and question papers as input and then evaluate and give marks. </a:t>
            </a:r>
          </a:p>
          <a:p>
            <a:r>
              <a:rPr lang="en-US" dirty="0"/>
              <a:t>The result we get is on a scale of 0 to 9 then convert them intelligently to percentages</a:t>
            </a:r>
          </a:p>
          <a:p>
            <a:endParaRPr lang="en-IN" dirty="0"/>
          </a:p>
        </p:txBody>
      </p:sp>
    </p:spTree>
    <p:extLst>
      <p:ext uri="{BB962C8B-B14F-4D97-AF65-F5344CB8AC3E}">
        <p14:creationId xmlns:p14="http://schemas.microsoft.com/office/powerpoint/2010/main" val="2434789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6CD04-9310-0588-D86F-4A519ABF5D36}"/>
              </a:ext>
            </a:extLst>
          </p:cNvPr>
          <p:cNvSpPr>
            <a:spLocks noGrp="1"/>
          </p:cNvSpPr>
          <p:nvPr>
            <p:ph type="title"/>
          </p:nvPr>
        </p:nvSpPr>
        <p:spPr/>
        <p:txBody>
          <a:bodyPr/>
          <a:lstStyle/>
          <a:p>
            <a:pPr algn="ctr"/>
            <a:r>
              <a:rPr lang="en-IN" dirty="0"/>
              <a:t>Literature Review </a:t>
            </a:r>
          </a:p>
        </p:txBody>
      </p:sp>
      <p:sp>
        <p:nvSpPr>
          <p:cNvPr id="3" name="Content Placeholder 2">
            <a:extLst>
              <a:ext uri="{FF2B5EF4-FFF2-40B4-BE49-F238E27FC236}">
                <a16:creationId xmlns:a16="http://schemas.microsoft.com/office/drawing/2014/main" id="{92D91ACD-698F-0B09-8B82-9AB17BC51D57}"/>
              </a:ext>
            </a:extLst>
          </p:cNvPr>
          <p:cNvSpPr>
            <a:spLocks noGrp="1"/>
          </p:cNvSpPr>
          <p:nvPr>
            <p:ph idx="1"/>
          </p:nvPr>
        </p:nvSpPr>
        <p:spPr>
          <a:xfrm>
            <a:off x="1371600" y="1861457"/>
            <a:ext cx="9601200" cy="4882243"/>
          </a:xfrm>
        </p:spPr>
        <p:txBody>
          <a:bodyPr>
            <a:normAutofit fontScale="92500" lnSpcReduction="10000"/>
          </a:bodyPr>
          <a:lstStyle/>
          <a:p>
            <a:r>
              <a:rPr lang="en-US" dirty="0"/>
              <a:t>An automatic subjective answer sheet evaluator, also known as an automatic essay grader or automated scoring system, is a tool that uses NLP(Natural Language Processing) and algorithms of machine learning to evaluate and grade written responses to open-ended questions. These tools are primarily used in educational settings to grade student essays, but they have also been used in other areas such as language proficiency testing.</a:t>
            </a:r>
          </a:p>
          <a:p>
            <a:r>
              <a:rPr lang="en-US" dirty="0"/>
              <a:t>Research has shown that automatic subjective answer sheet evaluators are able to grade written responses with a high level of accuracy. Studies have found that the scores generated by these tools are very close to those produced by human graders.</a:t>
            </a:r>
          </a:p>
          <a:p>
            <a:r>
              <a:rPr lang="en-US" dirty="0"/>
              <a:t>If we agree with these kinds of assumptions, there is an automatic trust that numerical measures, like test scores, show the actual reality of the condition and that the result of education is the outcome of the individual working and is not affected by greater societal contexts or family occurrences.</a:t>
            </a:r>
          </a:p>
          <a:p>
            <a:r>
              <a:rPr lang="en-US" dirty="0"/>
              <a:t>Generally, many of the AWE technologies use (a) Natural Language Processing tools to extract linguistic, syntax-related, semantics-related, or different attributes of text related to writing quality and (b) statistics-related or machine-learning algorithms to create scores and feedback based on patterns discovered among those features</a:t>
            </a:r>
          </a:p>
        </p:txBody>
      </p:sp>
    </p:spTree>
    <p:extLst>
      <p:ext uri="{BB962C8B-B14F-4D97-AF65-F5344CB8AC3E}">
        <p14:creationId xmlns:p14="http://schemas.microsoft.com/office/powerpoint/2010/main" val="3508539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5D49B-F864-3047-C2D5-CC7BC5CB04FB}"/>
              </a:ext>
            </a:extLst>
          </p:cNvPr>
          <p:cNvSpPr>
            <a:spLocks noGrp="1"/>
          </p:cNvSpPr>
          <p:nvPr>
            <p:ph type="title"/>
          </p:nvPr>
        </p:nvSpPr>
        <p:spPr/>
        <p:txBody>
          <a:bodyPr/>
          <a:lstStyle/>
          <a:p>
            <a:pPr algn="ctr"/>
            <a:br>
              <a:rPr lang="en-IN" dirty="0"/>
            </a:br>
            <a:endParaRPr lang="en-IN" dirty="0"/>
          </a:p>
        </p:txBody>
      </p:sp>
      <p:sp>
        <p:nvSpPr>
          <p:cNvPr id="3" name="Content Placeholder 2">
            <a:extLst>
              <a:ext uri="{FF2B5EF4-FFF2-40B4-BE49-F238E27FC236}">
                <a16:creationId xmlns:a16="http://schemas.microsoft.com/office/drawing/2014/main" id="{FA9CB71B-AABB-046A-DC25-4BD564D7B63B}"/>
              </a:ext>
            </a:extLst>
          </p:cNvPr>
          <p:cNvSpPr>
            <a:spLocks noGrp="1"/>
          </p:cNvSpPr>
          <p:nvPr>
            <p:ph idx="1"/>
          </p:nvPr>
        </p:nvSpPr>
        <p:spPr>
          <a:xfrm>
            <a:off x="1371600" y="1393370"/>
            <a:ext cx="9601200" cy="4474029"/>
          </a:xfrm>
        </p:spPr>
        <p:txBody>
          <a:bodyPr>
            <a:normAutofit/>
          </a:bodyPr>
          <a:lstStyle/>
          <a:p>
            <a:r>
              <a:rPr lang="en-US" dirty="0"/>
              <a:t>The goal of NLP of to do human-like processing. Originally the field of NLP was called Natural Language Understanding (NLU). Some of the jobs of NLU were - paraphrasing an input text and translating the text into another language</a:t>
            </a:r>
            <a:r>
              <a:rPr lang="en-IN" dirty="0"/>
              <a:t>.</a:t>
            </a:r>
          </a:p>
          <a:p>
            <a:r>
              <a:rPr lang="en-US" dirty="0"/>
              <a:t>An automated answer sheet evaluator helps students get automated scores and feedback, improving their work and writing both in terms of looks and content. It is equally beneficial for the teachers as it gives them the power to monitor and access students more efficiently.</a:t>
            </a:r>
          </a:p>
          <a:p>
            <a:r>
              <a:rPr lang="en-US" dirty="0"/>
              <a:t>The answer is scored using the cosine similarity. For every question, there is an answer that the system gets itself from search engines like Google or provided by the teacher. Then both the answers, given by students and by the teacher or the search engine are sent forward to the engine for summarization and other evaluations. Then the similarity between the summarized text is calculated using some algorithms.</a:t>
            </a:r>
          </a:p>
          <a:p>
            <a:endParaRPr lang="en-IN" dirty="0"/>
          </a:p>
        </p:txBody>
      </p:sp>
    </p:spTree>
    <p:extLst>
      <p:ext uri="{BB962C8B-B14F-4D97-AF65-F5344CB8AC3E}">
        <p14:creationId xmlns:p14="http://schemas.microsoft.com/office/powerpoint/2010/main" val="2054156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2692A-01F8-F98D-F60D-4C27EA4A97D7}"/>
              </a:ext>
            </a:extLst>
          </p:cNvPr>
          <p:cNvSpPr>
            <a:spLocks noGrp="1"/>
          </p:cNvSpPr>
          <p:nvPr>
            <p:ph type="title"/>
          </p:nvPr>
        </p:nvSpPr>
        <p:spPr/>
        <p:txBody>
          <a:bodyPr/>
          <a:lstStyle/>
          <a:p>
            <a:pPr algn="ctr"/>
            <a:r>
              <a:rPr lang="en-IN" dirty="0"/>
              <a:t>Proposed Methodology</a:t>
            </a:r>
          </a:p>
        </p:txBody>
      </p:sp>
      <p:sp>
        <p:nvSpPr>
          <p:cNvPr id="3" name="Content Placeholder 2">
            <a:extLst>
              <a:ext uri="{FF2B5EF4-FFF2-40B4-BE49-F238E27FC236}">
                <a16:creationId xmlns:a16="http://schemas.microsoft.com/office/drawing/2014/main" id="{BD9C9FCF-97AE-9D2D-5FDA-98A8D8BD0EE2}"/>
              </a:ext>
            </a:extLst>
          </p:cNvPr>
          <p:cNvSpPr>
            <a:spLocks noGrp="1"/>
          </p:cNvSpPr>
          <p:nvPr>
            <p:ph idx="1"/>
          </p:nvPr>
        </p:nvSpPr>
        <p:spPr>
          <a:xfrm>
            <a:off x="1371600" y="2286000"/>
            <a:ext cx="9601200" cy="3886200"/>
          </a:xfrm>
        </p:spPr>
        <p:txBody>
          <a:bodyPr/>
          <a:lstStyle/>
          <a:p>
            <a:r>
              <a:rPr lang="en-US" dirty="0"/>
              <a:t>In this proposed model, the data set includes typed answers and paragraphs taken from students themselves and from various websites and blogs for comparison. </a:t>
            </a:r>
          </a:p>
          <a:p>
            <a:r>
              <a:rPr lang="en-US" dirty="0"/>
              <a:t>The data set needs to be in massive amount, so it comes from students through google forms, we also targeted various websites that contain subjective questions answer to train our model.</a:t>
            </a:r>
          </a:p>
          <a:p>
            <a:r>
              <a:rPr lang="en-US" dirty="0"/>
              <a:t>In our proposed system, we compare the marks given by a machine and a human. Evaluation is done by the algorithm proposed and assign the marks.</a:t>
            </a:r>
          </a:p>
          <a:p>
            <a:r>
              <a:rPr lang="en-US" dirty="0"/>
              <a:t>The overall system consists of five sub-processes. All these five sub-process have their own working and methodology based on specific techniques.</a:t>
            </a:r>
          </a:p>
          <a:p>
            <a:endParaRPr lang="en-IN" dirty="0"/>
          </a:p>
          <a:p>
            <a:endParaRPr lang="en-IN" dirty="0"/>
          </a:p>
        </p:txBody>
      </p:sp>
    </p:spTree>
    <p:extLst>
      <p:ext uri="{BB962C8B-B14F-4D97-AF65-F5344CB8AC3E}">
        <p14:creationId xmlns:p14="http://schemas.microsoft.com/office/powerpoint/2010/main" val="5281041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DCA364-27B0-F1F9-F1D3-301F73E96AA3}"/>
              </a:ext>
            </a:extLst>
          </p:cNvPr>
          <p:cNvSpPr>
            <a:spLocks noGrp="1"/>
          </p:cNvSpPr>
          <p:nvPr>
            <p:ph idx="1"/>
          </p:nvPr>
        </p:nvSpPr>
        <p:spPr>
          <a:xfrm>
            <a:off x="1371600" y="1066801"/>
            <a:ext cx="9601200" cy="4991100"/>
          </a:xfrm>
        </p:spPr>
        <p:txBody>
          <a:bodyPr>
            <a:normAutofit/>
          </a:bodyPr>
          <a:lstStyle/>
          <a:p>
            <a:r>
              <a:rPr lang="en-US" dirty="0"/>
              <a:t>The idea behind the machine evaluation is that firstly we summarize the subjective question answers written by students and find the first ground truth.</a:t>
            </a:r>
          </a:p>
          <a:p>
            <a:r>
              <a:rPr lang="en-US" dirty="0"/>
              <a:t>Then we search for the actual answer to the subjective question through various websites and platforms in order to find out the second ground truth. This process of extracting the text from URL is called Web Scraping.</a:t>
            </a:r>
          </a:p>
          <a:p>
            <a:r>
              <a:rPr lang="en-US" dirty="0"/>
              <a:t>A comparison is made, and the similarity Index is calculated between both the ground truths obtained using the Cosine Similarity Index.</a:t>
            </a:r>
          </a:p>
          <a:p>
            <a:r>
              <a:rPr lang="en-US" dirty="0"/>
              <a:t>Now, the classes are made based on some defined ranges. Using the value obtained from Cosine similarity, we decide the class and marks are given to the student’s answer.</a:t>
            </a:r>
          </a:p>
          <a:p>
            <a:r>
              <a:rPr lang="en-US" dirty="0"/>
              <a:t>After the machine evaluation, the same answers are evaluated by a teacher, and marks are given. Both the marks are compared in order to find the correctness of the proposed system.</a:t>
            </a:r>
            <a:endParaRPr lang="en-IN" dirty="0"/>
          </a:p>
        </p:txBody>
      </p:sp>
    </p:spTree>
    <p:extLst>
      <p:ext uri="{BB962C8B-B14F-4D97-AF65-F5344CB8AC3E}">
        <p14:creationId xmlns:p14="http://schemas.microsoft.com/office/powerpoint/2010/main" val="1436059937"/>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www.w3.org/2000/xmlns/"/>
    <ds:schemaRef ds:uri="71af3243-3dd4-4a8d-8c0d-dd76da1f02a5"/>
    <ds:schemaRef ds:uri="http://www.w3.org/2001/XMLSchema-instan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Crop design</Template>
  <TotalTime>170</TotalTime>
  <Words>1122</Words>
  <Application>Microsoft Office PowerPoint</Application>
  <PresentationFormat>Widescreen</PresentationFormat>
  <Paragraphs>55</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Franklin Gothic Book</vt:lpstr>
      <vt:lpstr>Times New Roman</vt:lpstr>
      <vt:lpstr>Wingdings</vt:lpstr>
      <vt:lpstr>Crop</vt:lpstr>
      <vt:lpstr> Title – Automated Subjective Answer Evaluation Using Machine Learning     </vt:lpstr>
      <vt:lpstr>Contents</vt:lpstr>
      <vt:lpstr>Problem Statement </vt:lpstr>
      <vt:lpstr>Objective </vt:lpstr>
      <vt:lpstr>Introduction</vt:lpstr>
      <vt:lpstr>Literature Review </vt:lpstr>
      <vt:lpstr> </vt:lpstr>
      <vt:lpstr>Proposed Methodology</vt:lpstr>
      <vt:lpstr>PowerPoint Presentation</vt:lpstr>
      <vt:lpstr>Results and Discussion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copy checker (pcs23-30)</dc:title>
  <dc:creator>Pallav Gautam</dc:creator>
  <cp:lastModifiedBy>Ishika Aggarwal</cp:lastModifiedBy>
  <cp:revision>17</cp:revision>
  <dcterms:created xsi:type="dcterms:W3CDTF">2022-12-02T05:41:47Z</dcterms:created>
  <dcterms:modified xsi:type="dcterms:W3CDTF">2023-05-26T10:45:09Z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